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81" r:id="rId2"/>
    <p:sldId id="587" r:id="rId3"/>
    <p:sldId id="580" r:id="rId4"/>
    <p:sldId id="584" r:id="rId5"/>
    <p:sldId id="586" r:id="rId6"/>
    <p:sldId id="585" r:id="rId7"/>
    <p:sldId id="588" r:id="rId8"/>
    <p:sldId id="579" r:id="rId9"/>
    <p:sldId id="590" r:id="rId10"/>
    <p:sldId id="591" r:id="rId11"/>
    <p:sldId id="592" r:id="rId12"/>
    <p:sldId id="593" r:id="rId13"/>
    <p:sldId id="594" r:id="rId14"/>
    <p:sldId id="267" r:id="rId15"/>
    <p:sldId id="595" r:id="rId16"/>
    <p:sldId id="596" r:id="rId17"/>
    <p:sldId id="597" r:id="rId18"/>
  </p:sldIdLst>
  <p:sldSz cx="9144000" cy="6858000" type="screen4x3"/>
  <p:notesSz cx="6805613" cy="99441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2206" autoAdjust="0"/>
  </p:normalViewPr>
  <p:slideViewPr>
    <p:cSldViewPr>
      <p:cViewPr varScale="1">
        <p:scale>
          <a:sx n="113" d="100"/>
          <a:sy n="113" d="100"/>
        </p:scale>
        <p:origin x="1052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5/5/2024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0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2918 533 24575,'-7'-2'0,"0"1"0,0-1 0,0 0 0,0 0 0,0 0 0,-8-6 0,5 4 0,-230-80 0,187 68 0,32 11 0,0 0 0,-1 2 0,1 0 0,-29 1 0,17 1 0,-45-7 0,-33 0 0,-3 7 0,-125 4 0,55 22 0,138-17 0,-36 6 0,9-3 0,-120 34 0,139-29 0,19-5 0,-43 17 0,-100 46 0,50-24 0,-2-12 0,72-22 0,25-5 0,1 1 0,-39 22 0,-10 4 0,64-31 0,1 0 0,1 1 0,-1 1 0,2 1 0,-1 0 0,1 0 0,1 1 0,0 1 0,0 1 0,1-1 0,1 2 0,0 0 0,1 0 0,-16 30 0,14-22 0,2 0 0,0 0 0,1 1 0,2 0 0,0 0 0,-4 31 0,6-29 0,-1 0 0,-1 0 0,-18 41 0,-8 28 0,24-61 0,3-12 0,0 0 0,2 0 0,0 1 0,-1 33 0,6 915 0,0-952 0,7 36 0,-5-35 0,2 33 0,-4-35 0,1-1 0,1 1 0,1-1 0,9 27 0,-7-24 0,-1 0 0,6 38 0,6 52 0,-12-85 0,1-1 0,1 1 0,2-1 0,0-1 0,23 43 0,11 24 0,-32-62 0,3-1 0,0-1 0,33 45 0,66 61 0,-94-114 0,0-2 0,1 0 0,42 24 0,0 0 0,-27-15 0,1-2 0,1-2 0,1-1 0,49 16 0,22 12 0,20 6 0,162 40-550,120 22 550,-180-65-595,290 25 1,-375-57 594,124 8 0,-131-24 0,-1-6 0,269-42 0,-333 33-25,159-36-242,-188 37 219,0-2 0,-1-2 0,44-23-1,-58 22 494,-2-2 0,0 0 0,-1-2-1,28-27 1,-44 36-445,-1 0 0,1-1 0,-2 0 0,9-15 0,13-19 0,-1 5 0,-2-2 0,-1 0 0,34-82 0,-37 76 0,59-89 0,-24 44 0,-44 72 0,1 1 0,1 1 0,1 0 0,35-29 0,31-37 0,-29 22 0,-21 26 0,-1-1 0,-1-2 0,43-79 0,9-69 0,-74 162 0,-2-1 0,0-1 0,-2 0 0,4-55 0,-8 45 0,-2 0 0,-2 0 0,-1 0 0,-3 0 0,-1 0 0,-14-46 0,-153-384 0,108 343 0,4 9 0,49 93-67,0 2 0,-2-1 0,-1 2 0,-33-38 1,-86-71-556,-23-4-1851,-5 8 0,-228-137-1,57 83 1974,170 106-115,-4 6-1,-313-82 1,251 107 3511,76 24 1894,138 18-9945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4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24575,'0'28'0,"1"0"0,7 41 0,9-4 291,-11-43-843,-1 0 0,5 41 0,-9-49-6274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24575,'-3'0'0,"-3"0"0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5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664 0 24575,'1'7'0,"-1"-1"0,0 1 0,0-1 0,-1 1 0,0-1 0,0 0 0,0 1 0,-1-1 0,0 0 0,0 0 0,-1 0 0,1 0 0,-1 0 0,-1-1 0,1 1 0,-1-1 0,-5 6 0,-147 153 0,113-120 0,-166 148 0,176-165 0,-39 28 0,8-6 289,23-16-1943,33-27-5172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6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24575,'1'9'0,"1"0"0,0 0 0,0 0 0,1 0 0,0-1 0,1 1 0,-1-1 0,9 12 0,10 28 0,2 30 0,-17-48 0,3 0 0,17 38 0,-15-43 0,-2-5 0,0 0 0,13 43 0,-18-47 0,1-1 0,0 1 0,1-1 0,18 26 0,-25-41 6,0 1-1,0-1 1,0 0-1,0 1 1,0-1-1,0 0 1,0 1-1,1-1 1,-1 1-1,0-1 1,0 0-1,0 1 1,1-1-1,-1 0 1,0 0-1,1 1 1,-1-1-1,0 0 1,0 0-1,1 1 1,-1-1-1,0 0 1,1 0-1,-1 0 1,1 1-1,-1-1 1,0 0-1,1 0 1,-1 0-1,1 0 1,-1 0-1,0 0 1,1 0-1,-1 0 1,1 0-1,-1 0 1,0 0-1,1 0 1,-1 0-1,0 0 1,1 0-1,-1-1 1,1 1 0,-1 0-1,0 0 1,1 0-1,-1-1 1,0 1-1,1 0 1,-1 0-1,0-1 1,0 1-1,1 0 1,-1 0-1,0-1 1,0 1-1,1 0 1,-1-1-1,0 1 1,0-1-1,1 1 1,5-25-1713,-4 12-5119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6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24575,'3'0'0,"0"0"0,0 1 0,0 0 0,0-1 0,0 1 0,0 1 0,0-1 0,0 0 0,0 1 0,0-1 0,0 1 0,-1 0 0,1 0 0,-1 0 0,0 0 0,1 0 0,2 4 0,4 6 0,0 0 0,11 20 0,-5-8 0,4 2 124,-10-14-337,-1 0 1,0 0-1,0 1 0,-1 0 0,-1 0 1,6 19-1,-9-22-6613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7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24575,'4'0'0,"1"2"0,-1-1 0,1 0 0,-1 1 0,0 0 0,0 0 0,0 0 0,0 1 0,0-1 0,0 1 0,-1 0 0,1 0 0,3 4 0,17 13 0,22 7 0,0-2 0,1-2 0,54 18 0,-75-34 0,49 8 0,-48-10 0,42 12 0,-20-2 0,-1-1 0,54 7 0,-64-17 0,1-2 0,74-6 0,-109 4 0,0-1 0,1 0 0,-1 1 0,0-1 0,0-1 0,0 1 0,0-1 0,0 1 0,0-1 0,0 0 0,0-1 0,-1 1 0,1-1 0,-1 1 0,0-1 0,6-6 0,-5 3 0,0-1 0,0 1 0,0-1 0,-1 0 0,0 0 0,-1 0 0,1 0 0,1-12 0,0-6-32,-1 0 0,-1 1-1,-3-40 1,1 28-1204,-1 23-5590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8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24575,'1'8'0,"1"0"0,1-1 0,0 0 0,0 1 0,0-1 0,1 0 0,0 0 0,9 11 0,2 5 0,-9-14 0,0 1 0,0-2 0,1 1 0,0-1 0,0 0 0,14 11 0,21 19 0,-34-29 0,0-1 0,1-1 0,0 0 0,0 0 0,14 8 0,13 3 0,20 11 0,1-2 0,107 34 0,-55-35 0,173 19 0,115-14 0,-377-30 0,248 11 0,239-5 0,-309-8 0,125-21 0,-214 12 0,280-34 0,-146 9 0,-66 7 0,-31 10 0,149 2 0,-146 18 0,207-4 0,-267-5 0,41-1 0,-70 8 0,190-10 0,-209 6 0,204-14 0,639 18 0,-862 1 0,-1 2 0,1 0 0,23 7 0,-23-5 0,0-1 0,38 3 0,-47-6 0,-1 0 0,0 0 0,0 2 0,0-1 0,19 8 0,54 29 0,-62-27 0,1-1 0,0-1 0,26 7 0,-35-12 0,-1 1 0,1 0 0,-1 1 0,-1 1 0,1 0 0,-1 0 0,14 14 0,33 20 0,-51-37 0,0 0 0,-1 1 0,0 0 0,0 1 0,-1-1 0,1 2 0,-2-1 0,1 1 0,-1 0 0,0 0 0,-1 1 0,1 0 0,-2 0 0,7 15 0,-3-4 0,18 33 0,-9-19 0,-1-4 0,-10-18 0,1 0 0,-2 1 0,6 16 0,-11-27 0,1-1 0,0 1 0,-1 0 0,1-1 0,0 1 0,0 0 0,0-1 0,0 1 0,0-1 0,0 0 0,0 1 0,0-1 0,1 0 0,-1 0 0,0 0 0,1 0 0,-1 0 0,1 0 0,3 2 0,0-2 0,0 1 0,0-1 0,1 0 0,-1 0 0,6-1 0,3 2 0,-14-2 0,1 0 0,-1 0 0,1 0 0,-1 0 0,0 0 0,1 1 0,-1-1 0,1 0 0,-1 0 0,1 0 0,-1 0 0,1 0 0,-1-1 0,1 1 0,-1 0 0,0 0 0,1 0 0,-1 0 0,1 0 0,-1-1 0,1 1 0,-1 0 0,0 0 0,1-1 0,-1 1 0,0 0 0,1-1 0,-1 1 0,0 0 0,1-1 0,-1 1 0,0-1 0,0 0 0,0 0 0,0 0 0,0 0 0,0 0 0,-1 0 0,1 0 0,0 1 0,0-1 0,-1 0 0,1 0 0,-1 0 0,1 0 0,-2-1 0,-25-29 0,24 28 0,-21-20-1365,12 13-5461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9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24575,'0'5'0,"1"0"0,0 0 0,0 0 0,0 0 0,0 0 0,1 0 0,-1 0 0,1-1 0,1 1 0,-1-1 0,0 1 0,1-1 0,0 0 0,0 0 0,1 0 0,-1-1 0,1 1 0,5 4 0,8 5 0,0-1 0,1-1 0,22 11 0,1 0 0,-9-5 0,1-2 0,0-1 0,58 16 0,-82-27 0,2 1 0,0-1 0,0 0 0,1-1 0,21 1 0,-30-3 0,1 0 0,-1 0 0,0-1 0,1 1 0,-1-1 0,0 0 0,1 0 0,-1 0 0,0-1 0,0 1 0,0-1 0,0 1 0,0-1 0,-1 0 0,1 0 0,0-1 0,-1 1 0,0 0 0,1-1 0,-1 1 0,3-5 0,10-17 0,-1 0 0,0-1 0,-2-1 0,-1 0 0,-1 0 0,-2-1 0,11-53 0,-18 71 0,0 0 0,1 0 0,0 0 0,1 1 0,0-1 0,0 1 0,0-1 0,1 1 0,7-10 0,-5 8-1365,-1 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5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24575,'33'-2'0,"50"-7"0,-74 7 0,42-2 0,103 3 0,-68 3 0,-45-2 0,8-2 0,0 3 0,-1 2 0,77 15 0,-92-12-8,0-2 0,1-2 1,64-2-1,-36-1-1326,-48 1-5492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56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24575,'472'0'0,"-441"-3"-1365,-17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1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24575,'3'5'0,"0"-1"0,0 1 0,0 0 0,-1-1 0,0 1 0,0 0 0,0 1 0,0-1 0,1 7 0,3 9 0,14 33 0,-3 1 0,-2 1 0,11 87 0,-11-54 317,-8-59-877,-2 0-1,1 33 0,-6-50-6265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1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24575,'2'0'0,"2"-2"0,2-2 0,3 1 0,0-3 0,1 1 0,1-2 0,-1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2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24575,'4'0'0,"-1"-1"0,0 0 0,1 0 0,-1-1 0,0 1 0,0-1 0,4-2 0,10-4 0,188-73 0,-174 66 0,-23 11 0,-1 0 0,1 1 0,-1-1 0,1 2 0,0-1 0,0 1 0,0 1 0,9-2 0,40-5 0,-40 5 0,34-2 0,43 6-1365,-81-1-5461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2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24575,'5'0'0,"0"-1"0,1 0 0,-1-1 0,-1 1 0,1-1 0,0 0 0,9-5 0,15-5 0,-3 4 0,-12 5 0,1-1 0,-1-1 0,0-1 0,0 0 0,-1 0 0,14-9 0,10-10-1365,-25 18-5461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24575,'1'0'0,"0"0"0,0 1 0,0-1 0,0 0 0,0 1 0,0-1 0,0 1 0,-1-1 0,1 1 0,0-1 0,0 1 0,0 0 0,-1-1 0,1 1 0,0 0 0,-1 0 0,1 0 0,-1-1 0,1 1 0,-1 0 0,1 0 0,-1 1 0,10 23 0,-8-20 0,31 75 299,-22-59-715,-2 0 0,-1 1 0,10 40 0,-16-48-6410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1 148 24575,'1'-3'0,"0"0"0,1 0 0,0-1 0,-1 1 0,1 0 0,0 1 0,1-1 0,-1 0 0,0 0 0,1 1 0,0 0 0,5-5 0,1-1 0,4-3 0,-1 1 0,22-14 0,16-12 0,-38 26-1365,-1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24575,'0'2'0,"0"4"0,0 4 0,0 2 0,0 2 0,0 2 0,3-3 0,0 0 0,3-3 0,1 0 0,-2 1 0,-1 1 0,-1-1-8191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52:4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24575,'70'1'0,"77"-2"0,-133-2 0,0 0 0,0-1 0,0 0 0,-1-1 0,1-1 0,20-12 0,15-6 0,95-28 0,-106 39 0,-1-2 0,61-32 0,-91 42 0,-15 8 0,-16 7 0,3 4 257,12-9-798,1 1 1,-19 7-1,15-8-6285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http://colah.github.io/</a:t>
            </a:r>
          </a:p>
          <a:p>
            <a:r>
              <a:rPr lang="en-GB" dirty="0"/>
              <a:t>http://www.deeplearningbook.org/</a:t>
            </a:r>
          </a:p>
          <a:p>
            <a:r>
              <a:rPr lang="en-GB" dirty="0"/>
              <a:t>http://scs.ryerson.ca/~aharley/vis/conv/</a:t>
            </a:r>
          </a:p>
          <a:p>
            <a:r>
              <a:rPr lang="en-GB" dirty="0"/>
              <a:t>http://cs231n.github.io/convolutional-networks/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090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m: gradient</a:t>
            </a:r>
          </a:p>
          <a:p>
            <a:r>
              <a:rPr lang="en-US" dirty="0"/>
              <a:t>v: pointwise squared gradient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84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43.png"/><Relationship Id="rId21" Type="http://schemas.openxmlformats.org/officeDocument/2006/relationships/image" Target="../media/image34.png"/><Relationship Id="rId34" Type="http://schemas.openxmlformats.org/officeDocument/2006/relationships/customXml" Target="../ink/ink15.xml"/><Relationship Id="rId42" Type="http://schemas.openxmlformats.org/officeDocument/2006/relationships/customXml" Target="../ink/ink19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38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9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42.png"/><Relationship Id="rId40" Type="http://schemas.openxmlformats.org/officeDocument/2006/relationships/customXml" Target="../ink/ink18.xml"/><Relationship Id="rId5" Type="http://schemas.openxmlformats.org/officeDocument/2006/relationships/image" Target="../media/image26.emf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image" Target="../media/image25.emf"/><Relationship Id="rId9" Type="http://schemas.openxmlformats.org/officeDocument/2006/relationships/image" Target="../media/image28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37.png"/><Relationship Id="rId30" Type="http://schemas.openxmlformats.org/officeDocument/2006/relationships/customXml" Target="../ink/ink13.xml"/><Relationship Id="rId35" Type="http://schemas.openxmlformats.org/officeDocument/2006/relationships/image" Target="../media/image41.png"/><Relationship Id="rId43" Type="http://schemas.openxmlformats.org/officeDocument/2006/relationships/image" Target="../media/image45.png"/><Relationship Id="rId8" Type="http://schemas.openxmlformats.org/officeDocument/2006/relationships/customXml" Target="../ink/ink2.xml"/><Relationship Id="rId3" Type="http://schemas.openxmlformats.org/officeDocument/2006/relationships/image" Target="../media/image24.emf"/><Relationship Id="rId12" Type="http://schemas.openxmlformats.org/officeDocument/2006/relationships/customXml" Target="../ink/ink4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 </a:t>
            </a:r>
            <a:br>
              <a:rPr lang="en-CA" dirty="0"/>
            </a:br>
            <a:r>
              <a:rPr lang="en-CA" dirty="0"/>
              <a:t>Understanding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Chapters 4 + 6</a:t>
            </a:r>
          </a:p>
          <a:p>
            <a:r>
              <a:rPr lang="en-CA" dirty="0"/>
              <a:t>Multi-Layer </a:t>
            </a:r>
            <a:r>
              <a:rPr lang="en-CA" dirty="0" err="1"/>
              <a:t>Perceptrons</a:t>
            </a:r>
            <a:r>
              <a:rPr lang="en-CA" dirty="0"/>
              <a:t> &amp; </a:t>
            </a:r>
          </a:p>
          <a:p>
            <a:r>
              <a:rPr lang="en-CA" dirty="0"/>
              <a:t>Iterative 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4AB3-CAF2-DE37-D6EC-10187CC4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Training: Linear Regression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BAA10-6723-A26E-6AE3-CE0160F3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F8F84-C826-82AE-C7B3-530E9973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B076E-CD06-810F-FF59-CE0AB592E4C9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DBDF80-9201-CDCB-9DC1-A80823D8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395243"/>
            <a:ext cx="2023864" cy="737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6868E2-BD56-4FD7-0FC8-B25BEAA7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241578"/>
            <a:ext cx="4963886" cy="1763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901E2F-F634-43CF-B6A1-7A6277B5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12" y="4620764"/>
            <a:ext cx="3178884" cy="9216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0CC55E-753A-DFEC-0329-EA778833F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425" y="4581128"/>
            <a:ext cx="4593063" cy="101833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F9BC4-B463-A99B-5A6F-ED3AF6176BFF}"/>
              </a:ext>
            </a:extLst>
          </p:cNvPr>
          <p:cNvCxnSpPr/>
          <p:nvPr/>
        </p:nvCxnSpPr>
        <p:spPr>
          <a:xfrm>
            <a:off x="2339752" y="2204864"/>
            <a:ext cx="3816424" cy="0"/>
          </a:xfrm>
          <a:prstGeom prst="line">
            <a:avLst/>
          </a:prstGeom>
          <a:ln w="28575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7B5B9E-DCEA-0883-F18D-705169AB6FC1}"/>
              </a:ext>
            </a:extLst>
          </p:cNvPr>
          <p:cNvCxnSpPr/>
          <p:nvPr/>
        </p:nvCxnSpPr>
        <p:spPr>
          <a:xfrm>
            <a:off x="2339752" y="4149080"/>
            <a:ext cx="3816424" cy="0"/>
          </a:xfrm>
          <a:prstGeom prst="line">
            <a:avLst/>
          </a:prstGeom>
          <a:ln w="28575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C1BEEE-20CF-4C38-2BF4-B55B2D365F7A}"/>
              </a:ext>
            </a:extLst>
          </p:cNvPr>
          <p:cNvCxnSpPr>
            <a:cxnSpLocks/>
          </p:cNvCxnSpPr>
          <p:nvPr/>
        </p:nvCxnSpPr>
        <p:spPr>
          <a:xfrm>
            <a:off x="3943477" y="4637500"/>
            <a:ext cx="0" cy="1095756"/>
          </a:xfrm>
          <a:prstGeom prst="line">
            <a:avLst/>
          </a:prstGeom>
          <a:ln w="28575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18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7736-58E1-623A-D815-9B051CBE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Gabor Model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F8A03-DA15-EEFA-D786-C775731A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B059A-2A14-6B48-718A-06FA4F67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A25F3-2C77-65E4-192C-1AAB5F5E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44" y="1412776"/>
            <a:ext cx="8495928" cy="297133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5065601-55BF-42C3-8679-5B2C40AA9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6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7736-58E1-623A-D815-9B051CBE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Gabor Model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77B6-2D0F-CB8E-0BD9-D7FB353B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69163"/>
            <a:ext cx="8229600" cy="1257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from specific instance: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F8A03-DA15-EEFA-D786-C775731A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B059A-2A14-6B48-718A-06FA4F67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F3EFE-EB08-F118-76B2-715BBF64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442493"/>
            <a:ext cx="6514011" cy="72281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B66C35-9095-F6D5-3403-5000BAF8E575}"/>
              </a:ext>
            </a:extLst>
          </p:cNvPr>
          <p:cNvCxnSpPr/>
          <p:nvPr/>
        </p:nvCxnSpPr>
        <p:spPr>
          <a:xfrm>
            <a:off x="2843808" y="4797152"/>
            <a:ext cx="3816424" cy="0"/>
          </a:xfrm>
          <a:prstGeom prst="line">
            <a:avLst/>
          </a:prstGeom>
          <a:ln w="28575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F5E0298-E429-6C16-F0B4-3D8C57B2F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63" y="1417638"/>
            <a:ext cx="4436616" cy="3188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1B0FA-D06B-6E2B-D029-D51164AA37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55"/>
          <a:stretch/>
        </p:blipFill>
        <p:spPr>
          <a:xfrm>
            <a:off x="6881060" y="1514420"/>
            <a:ext cx="7544188" cy="11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2A91D2-2147-AD14-A7F0-1B0EC15DD91A}"/>
              </a:ext>
            </a:extLst>
          </p:cNvPr>
          <p:cNvSpPr txBox="1"/>
          <p:nvPr/>
        </p:nvSpPr>
        <p:spPr>
          <a:xfrm>
            <a:off x="7308304" y="3140968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这里只是和上面的</a:t>
            </a:r>
            <a:r>
              <a:rPr lang="en-US" altLang="zh-CN" dirty="0"/>
              <a:t>linear regression</a:t>
            </a:r>
            <a:r>
              <a:rPr lang="zh-CN" altLang="en-US" dirty="0"/>
              <a:t>区分开</a:t>
            </a:r>
            <a:endParaRPr lang="en-US" altLang="zh-CN" dirty="0"/>
          </a:p>
          <a:p>
            <a:r>
              <a:rPr lang="zh-CN" altLang="en-US" dirty="0"/>
              <a:t>实现更复杂的</a:t>
            </a:r>
            <a:r>
              <a:rPr lang="en-US" altLang="zh-CN" dirty="0"/>
              <a:t>f(x, phi)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44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D803-501D-0470-9337-8DB64395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58C1-1283-72A2-5098-83302E01A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F1517-B906-5146-751B-E9365E8A0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7F3E5-72EB-9E98-6160-A6A19296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C1624-2B27-ECD5-961D-DF10D6DA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99" y="150489"/>
            <a:ext cx="6265602" cy="63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5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1BC68-DD65-FDD6-9D64-189D9A45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78"/>
            <a:ext cx="9144000" cy="4993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DE630-92F1-AB59-1CA1-B0128D0D6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5681262"/>
            <a:ext cx="4929051" cy="11321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7FA3C6-7189-253B-B6BA-C04B2478E682}"/>
              </a:ext>
            </a:extLst>
          </p:cNvPr>
          <p:cNvCxnSpPr>
            <a:cxnSpLocks/>
          </p:cNvCxnSpPr>
          <p:nvPr/>
        </p:nvCxnSpPr>
        <p:spPr>
          <a:xfrm flipH="1">
            <a:off x="5796136" y="6274572"/>
            <a:ext cx="2448272" cy="432048"/>
          </a:xfrm>
          <a:prstGeom prst="straightConnector1">
            <a:avLst/>
          </a:prstGeom>
          <a:ln w="114300" cap="sq">
            <a:solidFill>
              <a:srgbClr val="FFFF00"/>
            </a:solidFill>
            <a:bevel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13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4B69-461E-D3E5-66FA-B0BECCE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on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BBD83-CABE-133E-DB87-ACA6C23A4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Momentum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Normalized Gradients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38D07-5CFB-B4CB-3ED7-10214C14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8B67C-55CE-C36D-6682-D64E103C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64FCA-8945-8C56-9ED7-D422383B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924945"/>
            <a:ext cx="5689466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ABF07-AAF3-F397-A26C-194E5AFEB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5632541"/>
            <a:ext cx="4077675" cy="715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55564-0D2D-EAA3-F0FB-F11916A19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899" y="5036723"/>
            <a:ext cx="2772314" cy="168140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12CD8B-1218-3857-EEC2-7339300533CE}"/>
              </a:ext>
            </a:extLst>
          </p:cNvPr>
          <p:cNvCxnSpPr/>
          <p:nvPr/>
        </p:nvCxnSpPr>
        <p:spPr>
          <a:xfrm>
            <a:off x="4427984" y="5157192"/>
            <a:ext cx="0" cy="1560934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991800-3BD8-D44C-A782-CE295FB1124F}"/>
              </a:ext>
            </a:extLst>
          </p:cNvPr>
          <p:cNvGrpSpPr/>
          <p:nvPr/>
        </p:nvGrpSpPr>
        <p:grpSpPr>
          <a:xfrm>
            <a:off x="7038511" y="2048551"/>
            <a:ext cx="2140200" cy="2135520"/>
            <a:chOff x="7038511" y="2048551"/>
            <a:chExt cx="2140200" cy="21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FF7196-402D-F607-3BAE-91A991296097}"/>
                    </a:ext>
                  </a:extLst>
                </p14:cNvPr>
                <p14:cNvContentPartPr/>
                <p14:nvPr/>
              </p14:nvContentPartPr>
              <p14:xfrm>
                <a:off x="7286551" y="2636071"/>
                <a:ext cx="1892160" cy="1548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FF7196-402D-F607-3BAE-91A9912960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77551" y="2627071"/>
                  <a:ext cx="1909800" cy="15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61ACF2-EA1F-3FE1-FFF8-C10DB95B9528}"/>
                    </a:ext>
                  </a:extLst>
                </p14:cNvPr>
                <p14:cNvContentPartPr/>
                <p14:nvPr/>
              </p14:nvContentPartPr>
              <p14:xfrm>
                <a:off x="7100431" y="2257711"/>
                <a:ext cx="51480" cy="21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61ACF2-EA1F-3FE1-FFF8-C10DB95B95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91791" y="2248711"/>
                  <a:ext cx="69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78E1A0-095F-CA00-635E-E681692990C4}"/>
                    </a:ext>
                  </a:extLst>
                </p14:cNvPr>
                <p14:cNvContentPartPr/>
                <p14:nvPr/>
              </p14:nvContentPartPr>
              <p14:xfrm>
                <a:off x="7190791" y="2369311"/>
                <a:ext cx="22680" cy="12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78E1A0-095F-CA00-635E-E681692990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2151" y="2360671"/>
                  <a:ext cx="40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B71DC7-232E-7F0E-224E-5C780F9DEF50}"/>
                    </a:ext>
                  </a:extLst>
                </p14:cNvPr>
                <p14:cNvContentPartPr/>
                <p14:nvPr/>
              </p14:nvContentPartPr>
              <p14:xfrm>
                <a:off x="7038511" y="2466151"/>
                <a:ext cx="214200" cy="57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B71DC7-232E-7F0E-224E-5C780F9DEF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29511" y="2457151"/>
                  <a:ext cx="231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9875DE-B085-08C5-9271-75EC9809003F}"/>
                    </a:ext>
                  </a:extLst>
                </p14:cNvPr>
                <p14:cNvContentPartPr/>
                <p14:nvPr/>
              </p14:nvContentPartPr>
              <p14:xfrm>
                <a:off x="7428031" y="2216671"/>
                <a:ext cx="95400" cy="41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9875DE-B085-08C5-9271-75EC9809003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19031" y="2208031"/>
                  <a:ext cx="113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032A05-8AAB-C486-A79F-4F0685B1D521}"/>
                    </a:ext>
                  </a:extLst>
                </p14:cNvPr>
                <p14:cNvContentPartPr/>
                <p14:nvPr/>
              </p14:nvContentPartPr>
              <p14:xfrm>
                <a:off x="7687591" y="2048551"/>
                <a:ext cx="39960" cy="95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032A05-8AAB-C486-A79F-4F0685B1D5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78591" y="2039911"/>
                  <a:ext cx="57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2EF4BB-3C93-DDA7-A4F2-2C1DAA7434F4}"/>
                    </a:ext>
                  </a:extLst>
                </p14:cNvPr>
                <p14:cNvContentPartPr/>
                <p14:nvPr/>
              </p14:nvContentPartPr>
              <p14:xfrm>
                <a:off x="7772191" y="2051791"/>
                <a:ext cx="62640" cy="53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2EF4BB-3C93-DDA7-A4F2-2C1DAA7434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63551" y="2042791"/>
                  <a:ext cx="80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A7FCEE9-4153-F033-C482-B46172B24FBF}"/>
                    </a:ext>
                  </a:extLst>
                </p14:cNvPr>
                <p14:cNvContentPartPr/>
                <p14:nvPr/>
              </p14:nvContentPartPr>
              <p14:xfrm>
                <a:off x="7653391" y="2133511"/>
                <a:ext cx="11520" cy="5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A7FCEE9-4153-F033-C482-B46172B24F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44751" y="2124871"/>
                  <a:ext cx="29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A64F005-B0B4-CB38-E2CA-60D543BFF827}"/>
                    </a:ext>
                  </a:extLst>
                </p14:cNvPr>
                <p14:cNvContentPartPr/>
                <p14:nvPr/>
              </p14:nvContentPartPr>
              <p14:xfrm>
                <a:off x="7614151" y="2169151"/>
                <a:ext cx="254880" cy="72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A64F005-B0B4-CB38-E2CA-60D543BFF8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5511" y="2160151"/>
                  <a:ext cx="272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11B1975-9CBA-132A-A712-F52A382112BA}"/>
                    </a:ext>
                  </a:extLst>
                </p14:cNvPr>
                <p14:cNvContentPartPr/>
                <p14:nvPr/>
              </p14:nvContentPartPr>
              <p14:xfrm>
                <a:off x="7783351" y="2212711"/>
                <a:ext cx="17640" cy="112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11B1975-9CBA-132A-A712-F52A382112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74711" y="2203711"/>
                  <a:ext cx="35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CBFA924-DF7A-76F1-0722-8A7114AD8DF8}"/>
                    </a:ext>
                  </a:extLst>
                </p14:cNvPr>
                <p14:cNvContentPartPr/>
                <p14:nvPr/>
              </p14:nvContentPartPr>
              <p14:xfrm>
                <a:off x="7763191" y="2325031"/>
                <a:ext cx="360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CBFA924-DF7A-76F1-0722-8A7114AD8DF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54551" y="2316391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6A11A4-99DA-9793-78F7-ECF4A2D1D99A}"/>
                    </a:ext>
                  </a:extLst>
                </p14:cNvPr>
                <p14:cNvContentPartPr/>
                <p14:nvPr/>
              </p14:nvContentPartPr>
              <p14:xfrm>
                <a:off x="7640431" y="2251951"/>
                <a:ext cx="239400" cy="246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6A11A4-99DA-9793-78F7-ECF4A2D1D9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31791" y="2242951"/>
                  <a:ext cx="257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5D59CF-331E-830D-56B2-E0B3B8C057A2}"/>
                    </a:ext>
                  </a:extLst>
                </p14:cNvPr>
                <p14:cNvContentPartPr/>
                <p14:nvPr/>
              </p14:nvContentPartPr>
              <p14:xfrm>
                <a:off x="7552231" y="2647231"/>
                <a:ext cx="90720" cy="210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5D59CF-331E-830D-56B2-E0B3B8C057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43231" y="2638231"/>
                  <a:ext cx="108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F6E270-7CD6-D3EA-54AC-CAB15DBD3E22}"/>
                    </a:ext>
                  </a:extLst>
                </p14:cNvPr>
                <p14:cNvContentPartPr/>
                <p14:nvPr/>
              </p14:nvContentPartPr>
              <p14:xfrm>
                <a:off x="7647991" y="2703391"/>
                <a:ext cx="67320" cy="91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F6E270-7CD6-D3EA-54AC-CAB15DBD3E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39351" y="2694751"/>
                  <a:ext cx="84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91605D-C93E-3C5C-7A49-07C28A27597A}"/>
                    </a:ext>
                  </a:extLst>
                </p14:cNvPr>
                <p14:cNvContentPartPr/>
                <p14:nvPr/>
              </p14:nvContentPartPr>
              <p14:xfrm>
                <a:off x="7518031" y="2828311"/>
                <a:ext cx="367920" cy="10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91605D-C93E-3C5C-7A49-07C28A2759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09391" y="2819671"/>
                  <a:ext cx="38556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C01F3B-95A9-89DF-B550-0B39F8FFCDA8}"/>
              </a:ext>
            </a:extLst>
          </p:cNvPr>
          <p:cNvGrpSpPr/>
          <p:nvPr/>
        </p:nvGrpSpPr>
        <p:grpSpPr>
          <a:xfrm>
            <a:off x="3838111" y="3640471"/>
            <a:ext cx="2702160" cy="382680"/>
            <a:chOff x="3838111" y="3640471"/>
            <a:chExt cx="270216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936B83-FC02-DEB3-30D3-1AC53DCDEFF6}"/>
                    </a:ext>
                  </a:extLst>
                </p14:cNvPr>
                <p14:cNvContentPartPr/>
                <p14:nvPr/>
              </p14:nvContentPartPr>
              <p14:xfrm>
                <a:off x="3838111" y="3640471"/>
                <a:ext cx="2588760" cy="329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936B83-FC02-DEB3-30D3-1AC53DCDEF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29471" y="3631471"/>
                  <a:ext cx="26064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38CAFC-93B1-CB04-D422-A8CAD57A43BB}"/>
                    </a:ext>
                  </a:extLst>
                </p14:cNvPr>
                <p14:cNvContentPartPr/>
                <p14:nvPr/>
              </p14:nvContentPartPr>
              <p14:xfrm>
                <a:off x="6299071" y="3875911"/>
                <a:ext cx="241200" cy="147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38CAFC-93B1-CB04-D422-A8CAD57A43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90071" y="3867271"/>
                  <a:ext cx="258840" cy="16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A097B5D-B777-D28A-FADB-2284199CB733}"/>
                  </a:ext>
                </a:extLst>
              </p14:cNvPr>
              <p14:cNvContentPartPr/>
              <p14:nvPr/>
            </p14:nvContentPartPr>
            <p14:xfrm>
              <a:off x="3708151" y="4390351"/>
              <a:ext cx="361080" cy="12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A097B5D-B777-D28A-FADB-2284199CB7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99511" y="4381711"/>
                <a:ext cx="3787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1EF4FE-8B7D-5060-D08A-EBF519DD2F10}"/>
                  </a:ext>
                </a:extLst>
              </p14:cNvPr>
              <p14:cNvContentPartPr/>
              <p14:nvPr/>
            </p14:nvContentPartPr>
            <p14:xfrm>
              <a:off x="8692351" y="3311071"/>
              <a:ext cx="186480" cy="2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1EF4FE-8B7D-5060-D08A-EBF519DD2F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83351" y="3302071"/>
                <a:ext cx="204120" cy="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27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D8BD-00D5-2C80-A9C5-24104899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7E34-96D3-06C3-7ED1-4A3BA1094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9129-7C28-0AD7-9EDF-A40C7C833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B8B10-974F-263F-14AA-195D6121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5E341-DB2E-17A1-513A-BF09E3B7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" y="620688"/>
            <a:ext cx="8996712" cy="49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452A-EA48-D7F0-6EDD-0D4A7A58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44DA9-FDD3-138D-AE93-10FFADFA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2F6AA-B61B-621F-A77C-FD1FA7C4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D2C09-AF3B-C6AF-F8E4-34DA2B2D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AA0AA-51AA-C9D2-E2EA-3CF791A8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18" y="0"/>
            <a:ext cx="6226764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C40A1D-B0AA-74F9-CA58-A7B1D883CED8}"/>
              </a:ext>
            </a:extLst>
          </p:cNvPr>
          <p:cNvSpPr/>
          <p:nvPr/>
        </p:nvSpPr>
        <p:spPr>
          <a:xfrm>
            <a:off x="5292080" y="3933056"/>
            <a:ext cx="1872208" cy="432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(so momentum AND normalized gradients)</a:t>
            </a:r>
          </a:p>
        </p:txBody>
      </p:sp>
    </p:spTree>
    <p:extLst>
      <p:ext uri="{BB962C8B-B14F-4D97-AF65-F5344CB8AC3E}">
        <p14:creationId xmlns:p14="http://schemas.microsoft.com/office/powerpoint/2010/main" val="343372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EDA0-AA27-254D-8E7F-B8F0DB3FC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C18E4-E88D-8829-2EAD-2F0E4E47E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CAD9F-A1B6-D025-D459-04FC5F73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53A12-D85D-1786-F574-78E5563B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FFA63-DAD6-D2E3-41B8-1122E890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3" y="1359793"/>
            <a:ext cx="6523514" cy="40827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9E8D8AD-9C5F-EB72-0BB3-489B1DBF4042}"/>
              </a:ext>
            </a:extLst>
          </p:cNvPr>
          <p:cNvGrpSpPr/>
          <p:nvPr/>
        </p:nvGrpSpPr>
        <p:grpSpPr>
          <a:xfrm>
            <a:off x="3203848" y="4384058"/>
            <a:ext cx="2016224" cy="1709238"/>
            <a:chOff x="2987824" y="4672090"/>
            <a:chExt cx="2016224" cy="17092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8AB9D5-62A1-91F6-ABB0-437E43658476}"/>
                </a:ext>
              </a:extLst>
            </p:cNvPr>
            <p:cNvSpPr txBox="1"/>
            <p:nvPr/>
          </p:nvSpPr>
          <p:spPr>
            <a:xfrm>
              <a:off x="2987824" y="5919663"/>
              <a:ext cx="2016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Pre-activation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72BEA5-8A1F-AD2D-5650-BD7854646B39}"/>
                </a:ext>
              </a:extLst>
            </p:cNvPr>
            <p:cNvSpPr/>
            <p:nvPr/>
          </p:nvSpPr>
          <p:spPr>
            <a:xfrm>
              <a:off x="3563888" y="4672090"/>
              <a:ext cx="216024" cy="1367405"/>
            </a:xfrm>
            <a:custGeom>
              <a:avLst/>
              <a:gdLst>
                <a:gd name="connsiteX0" fmla="*/ 34964 w 76909"/>
                <a:gd name="connsiteY0" fmla="*/ 1367405 h 1367405"/>
                <a:gd name="connsiteX1" fmla="*/ 1408 w 76909"/>
                <a:gd name="connsiteY1" fmla="*/ 260059 h 1367405"/>
                <a:gd name="connsiteX2" fmla="*/ 76909 w 76909"/>
                <a:gd name="connsiteY2" fmla="*/ 0 h 136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09" h="1367405">
                  <a:moveTo>
                    <a:pt x="34964" y="1367405"/>
                  </a:moveTo>
                  <a:cubicBezTo>
                    <a:pt x="14690" y="927682"/>
                    <a:pt x="-5583" y="487960"/>
                    <a:pt x="1408" y="260059"/>
                  </a:cubicBezTo>
                  <a:cubicBezTo>
                    <a:pt x="8399" y="32158"/>
                    <a:pt x="54538" y="41945"/>
                    <a:pt x="76909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8A05-901E-2D0B-3B0C-E8870E3DE194}"/>
              </a:ext>
            </a:extLst>
          </p:cNvPr>
          <p:cNvGrpSpPr/>
          <p:nvPr/>
        </p:nvGrpSpPr>
        <p:grpSpPr>
          <a:xfrm>
            <a:off x="4848979" y="4193287"/>
            <a:ext cx="2567950" cy="381541"/>
            <a:chOff x="4932043" y="4412258"/>
            <a:chExt cx="3417941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E682E6-385D-33F0-BA00-06B1D0832BA7}"/>
                </a:ext>
              </a:extLst>
            </p:cNvPr>
            <p:cNvSpPr txBox="1"/>
            <p:nvPr/>
          </p:nvSpPr>
          <p:spPr>
            <a:xfrm>
              <a:off x="6333760" y="4412258"/>
              <a:ext cx="2016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Activation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4A7E1F-70DA-B3AC-2142-D2CF4AC52FFC}"/>
                </a:ext>
              </a:extLst>
            </p:cNvPr>
            <p:cNvSpPr/>
            <p:nvPr/>
          </p:nvSpPr>
          <p:spPr>
            <a:xfrm rot="16200000">
              <a:off x="5601572" y="3868591"/>
              <a:ext cx="133970" cy="1473028"/>
            </a:xfrm>
            <a:custGeom>
              <a:avLst/>
              <a:gdLst>
                <a:gd name="connsiteX0" fmla="*/ 34964 w 76909"/>
                <a:gd name="connsiteY0" fmla="*/ 1367405 h 1367405"/>
                <a:gd name="connsiteX1" fmla="*/ 1408 w 76909"/>
                <a:gd name="connsiteY1" fmla="*/ 260059 h 1367405"/>
                <a:gd name="connsiteX2" fmla="*/ 76909 w 76909"/>
                <a:gd name="connsiteY2" fmla="*/ 0 h 136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09" h="1367405">
                  <a:moveTo>
                    <a:pt x="34964" y="1367405"/>
                  </a:moveTo>
                  <a:cubicBezTo>
                    <a:pt x="14690" y="927682"/>
                    <a:pt x="-5583" y="487960"/>
                    <a:pt x="1408" y="260059"/>
                  </a:cubicBezTo>
                  <a:cubicBezTo>
                    <a:pt x="8399" y="32158"/>
                    <a:pt x="54538" y="41945"/>
                    <a:pt x="76909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7B801C9-403C-1664-F589-970A4415C84F}"/>
              </a:ext>
            </a:extLst>
          </p:cNvPr>
          <p:cNvSpPr txBox="1"/>
          <p:nvPr/>
        </p:nvSpPr>
        <p:spPr>
          <a:xfrm>
            <a:off x="2483768" y="6351711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(Pictured: Multi-layer Perceptron)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17F2E2-40BD-2BE6-1C68-2E40FF834550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59246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FB0E-993C-BFEE-497F-CE19E29F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Network Example: 1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7A81-F7C6-40E8-68E9-43EB7C9DD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8D6E0-DF01-F20C-1F92-D18C3FF70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74490-B06F-0445-AC8E-E7140C35E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466AD-2546-0009-488E-D4325BB3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" y="1337577"/>
            <a:ext cx="7907383" cy="2451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31258-46A8-5B2B-D807-F73A95E4F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27" y="4162982"/>
            <a:ext cx="6635931" cy="2290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B13EA-1F50-6612-0B5B-E7767E98184B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25279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8B2B-990C-0E59-AD8D-27446C77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Network Example: 2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CD11-5979-865E-D5B0-A061F8BB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11513-9D03-0BD6-0E2D-690FCACA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8D266-8E65-F138-7A99-45F25E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9B13D-8705-9F44-4995-69A1ED55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24459"/>
            <a:ext cx="4127863" cy="1776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64412-FFB8-6E6B-0D35-55CBEB3A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3794038"/>
            <a:ext cx="4983480" cy="1555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1AB9A-AA02-BCEF-DB7F-689D4C4D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7" y="5794214"/>
            <a:ext cx="4464496" cy="3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8B2B-990C-0E59-AD8D-27446C77D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291779" y="277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Shallow Network Example: </a:t>
            </a:r>
            <a:br>
              <a:rPr lang="en-US" dirty="0"/>
            </a:br>
            <a:r>
              <a:rPr lang="en-US" dirty="0"/>
              <a:t>2 inputs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11513-9D03-0BD6-0E2D-690FCACA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8D266-8E65-F138-7A99-45F25E68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3355C-40DA-6742-A27F-66E2617B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33" y="0"/>
            <a:ext cx="506453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0E16B-1FD4-F2F4-4405-E771E338D31B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89258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544F-C3C3-DFA9-C672-1DDD39B4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4C00B-3C8D-4EFA-D120-108301C97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0058D-59D7-A658-08E9-E36CDB9A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FE9ED-0ABA-7127-9D63-7A982FA1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F8BE3-8D39-7878-ED0D-C21D3AB3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24" y="357311"/>
            <a:ext cx="6522552" cy="63347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D7A831-EAE2-2CD5-A19D-69387C558442}"/>
              </a:ext>
            </a:extLst>
          </p:cNvPr>
          <p:cNvSpPr txBox="1">
            <a:spLocks/>
          </p:cNvSpPr>
          <p:nvPr/>
        </p:nvSpPr>
        <p:spPr>
          <a:xfrm rot="16200000">
            <a:off x="-3291779" y="27751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Deeper Network Example: </a:t>
            </a:r>
            <a:br>
              <a:rPr lang="en-US" dirty="0"/>
            </a:br>
            <a:r>
              <a:rPr lang="en-US" dirty="0"/>
              <a:t>1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E9C31-DF6D-E2A6-679F-FE536B299C88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2101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544F-C3C3-DFA9-C672-1DDD39B4D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Deeper Network Example: </a:t>
            </a:r>
            <a:br>
              <a:rPr lang="en-US" dirty="0"/>
            </a:br>
            <a:r>
              <a:rPr lang="en-US" dirty="0"/>
              <a:t>2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4C00B-3C8D-4EFA-D120-108301C97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0058D-59D7-A658-08E9-E36CDB9A5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FE9ED-0ABA-7127-9D63-7A982FA1D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E9C31-DF6D-E2A6-679F-FE536B299C88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7CED1-1519-2382-0EEB-645375C9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03142"/>
            <a:ext cx="7987590" cy="46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1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4AB3-CAF2-DE37-D6EC-10187CC4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Training(!)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348A-4379-6629-B2B6-4CAA3DBA4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BAA10-6723-A26E-6AE3-CE0160F3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F8F84-C826-82AE-C7B3-530E9973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B076E-CD06-810F-FF59-CE0AB592E4C9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112C7-7E95-7C35-BB76-F9B7377A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252" y="1437943"/>
            <a:ext cx="5136232" cy="52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37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31BB5F-6972-7165-CB3E-BDEBF601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276872"/>
            <a:ext cx="2088232" cy="2517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2B4AB3-CAF2-DE37-D6EC-10187CC4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Training(!)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348A-4379-6629-B2B6-4CAA3DBA4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1: Compute derivatives of Loss relative to each parameter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Update parameters: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BAA10-6723-A26E-6AE3-CE0160F3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F8F84-C826-82AE-C7B3-530E9973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B076E-CD06-810F-FF59-CE0AB592E4C9}"/>
              </a:ext>
            </a:extLst>
          </p:cNvPr>
          <p:cNvSpPr txBox="1"/>
          <p:nvPr/>
        </p:nvSpPr>
        <p:spPr>
          <a:xfrm>
            <a:off x="5436096" y="6669940"/>
            <a:ext cx="371874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C5E796-3505-83B2-D89F-1FFC611AB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5183165"/>
            <a:ext cx="2804160" cy="1058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FFB0F0-D8CC-805B-6521-75D0202E0DD9}"/>
              </a:ext>
            </a:extLst>
          </p:cNvPr>
          <p:cNvSpPr txBox="1"/>
          <p:nvPr/>
        </p:nvSpPr>
        <p:spPr>
          <a:xfrm>
            <a:off x="6297488" y="314270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(indicates uphill direction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1624434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On-screen Show (4:3)</PresentationFormat>
  <Paragraphs>67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Office Theme</vt:lpstr>
      <vt:lpstr>Machine Vision:  Understanding Deep Learning</vt:lpstr>
      <vt:lpstr>Terminology</vt:lpstr>
      <vt:lpstr>Shallow Network Example: 1 input</vt:lpstr>
      <vt:lpstr>Shallow Network Example: 2 inputs</vt:lpstr>
      <vt:lpstr>Shallow Network Example:  2 inputs</vt:lpstr>
      <vt:lpstr>PowerPoint Presentation</vt:lpstr>
      <vt:lpstr>Deeper Network Example:  2 inputs</vt:lpstr>
      <vt:lpstr>Weight Training(!)</vt:lpstr>
      <vt:lpstr>Weight Training(!)</vt:lpstr>
      <vt:lpstr>Training: Linear Regression Example</vt:lpstr>
      <vt:lpstr>Training: Gabor Model Example</vt:lpstr>
      <vt:lpstr>Training: Gabor Model Example</vt:lpstr>
      <vt:lpstr>PowerPoint Presentation</vt:lpstr>
      <vt:lpstr>PowerPoint Presentation</vt:lpstr>
      <vt:lpstr>Improving on Gradient Descent</vt:lpstr>
      <vt:lpstr>PowerPoint Presentation</vt:lpstr>
      <vt:lpstr>PowerPoint Presentation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135</cp:revision>
  <cp:lastPrinted>2017-12-12T09:25:36Z</cp:lastPrinted>
  <dcterms:created xsi:type="dcterms:W3CDTF">2011-06-01T16:56:42Z</dcterms:created>
  <dcterms:modified xsi:type="dcterms:W3CDTF">2024-05-05T18:55:08Z</dcterms:modified>
</cp:coreProperties>
</file>